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60" r:id="rId4"/>
    <p:sldId id="262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61"/>
    <p:restoredTop sz="75227"/>
  </p:normalViewPr>
  <p:slideViewPr>
    <p:cSldViewPr snapToGrid="0" snapToObjects="1">
      <p:cViewPr varScale="1">
        <p:scale>
          <a:sx n="80" d="100"/>
          <a:sy n="80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7.tiff>
</file>

<file path=ppt/media/image18.tiff>
</file>

<file path=ppt/media/image2.png>
</file>

<file path=ppt/media/image20.tiff>
</file>

<file path=ppt/media/image22.tiff>
</file>

<file path=ppt/media/image24.tiff>
</file>

<file path=ppt/media/image25.tiff>
</file>

<file path=ppt/media/image28.png>
</file>

<file path=ppt/media/image3.png>
</file>

<file path=ppt/media/image38.png>
</file>

<file path=ppt/media/image39.pn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4A1E67-49D1-0349-B352-61FA13ECA790}" type="datetimeFigureOut">
              <a:rPr lang="en-US" smtClean="0"/>
              <a:t>8/21/21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51B60-2737-3C4E-9DCE-C319BC2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707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 spikes in late October across all analyses but this is more exaggerated than we expect in the Nadeau et al.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51B60-2737-3C4E-9DCE-C319BC2D2D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73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Focusing on plausible number of infections in October: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Nadeau et al: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Min chains: 19.10 – 2.11: 515 samples / 0.001 sampling proportion = ~500,000 infections within 2 weeks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Max chains: 19.10 – 2.11: 515 samples / 0.02 sampling proportion = ~25,000 infections within 2 weeks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Hodcroft</a:t>
            </a:r>
            <a:r>
              <a:rPr lang="en-US" dirty="0"/>
              <a:t> et al: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?? We binned sequences by month right?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Min chains: October: 1724 samples (?) / 0.1 sampling proportion = ~17,000 infections within 1 month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Max chains: October: 1724 samples (?) / 0.15 sampling proportion = ~11,000 infections within 1 month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Corona </a:t>
            </a:r>
            <a:r>
              <a:rPr lang="en-US" dirty="0" err="1"/>
              <a:t>immunitas</a:t>
            </a:r>
            <a:r>
              <a:rPr lang="en-US" dirty="0"/>
              <a:t> results through Dec 2020: ~20% of 8,500,000 inhabitants infected thus far = ~1,700,000 infections within 1 year (average of ~140,000 per month)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</a:t>
            </a:r>
            <a:r>
              <a:rPr lang="en-US" dirty="0" err="1"/>
              <a:t>Hodcroft</a:t>
            </a:r>
            <a:r>
              <a:rPr lang="en-US" dirty="0"/>
              <a:t> estimates might be a bit low and Nadeau estimates range from potentially a bit high to way too high.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51B60-2737-3C4E-9DCE-C319BC2D2D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51B60-2737-3C4E-9DCE-C319BC2D2D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896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51B60-2737-3C4E-9DCE-C319BC2D2D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06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like imposed sampling proportion upper bound because it enforces our prior info and helps capture Re decrease in March (1 -&gt; 2). </a:t>
            </a:r>
          </a:p>
          <a:p>
            <a:endParaRPr lang="en-US" dirty="0"/>
          </a:p>
          <a:p>
            <a:r>
              <a:rPr lang="en-US" dirty="0"/>
              <a:t>Matching Re change times to empirical sampling change times didn’t help  (2 -&gt; 3).</a:t>
            </a:r>
          </a:p>
          <a:p>
            <a:endParaRPr lang="en-US" dirty="0"/>
          </a:p>
          <a:p>
            <a:r>
              <a:rPr lang="en-US" dirty="0"/>
              <a:t>Raising the sampling proportion upper bound from 1% to 5% reduced the Re dip (3 -&gt; 4).</a:t>
            </a:r>
          </a:p>
          <a:p>
            <a:endParaRPr lang="en-US" dirty="0"/>
          </a:p>
          <a:p>
            <a:r>
              <a:rPr lang="en-US" dirty="0"/>
              <a:t>Further evidence that double-spike eliminated by high sampling proportion is </a:t>
            </a:r>
            <a:r>
              <a:rPr lang="en-US" dirty="0" err="1"/>
              <a:t>Hodcroft</a:t>
            </a:r>
            <a:r>
              <a:rPr lang="en-US" dirty="0"/>
              <a:t> et al. analysis in which sampling proportion approaches 0.1 – 0.15 and there’s no double-spike.</a:t>
            </a:r>
          </a:p>
          <a:p>
            <a:endParaRPr lang="en-US" dirty="0"/>
          </a:p>
          <a:p>
            <a:r>
              <a:rPr lang="en-US" dirty="0"/>
              <a:t>Now I’m confused what to do, because we really do believe in the 5% upper bound based on confirmed cases. Given that we don’t want to change the sampling proportion prior, shall I change the sampling scheme again? I.e. take cases from adjacent cantons or across Switzerland to fill in samples </a:t>
            </a:r>
            <a:r>
              <a:rPr lang="en-US"/>
              <a:t>for under-sampled weeks?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51B60-2737-3C4E-9DCE-C319BC2D2D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2501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51B60-2737-3C4E-9DCE-C319BC2D2D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87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51B60-2737-3C4E-9DCE-C319BC2D2D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89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to go from here? </a:t>
            </a:r>
          </a:p>
          <a:p>
            <a:endParaRPr lang="en-US" dirty="0"/>
          </a:p>
          <a:p>
            <a:r>
              <a:rPr lang="en-US" dirty="0"/>
              <a:t>Are the Swiss results robust to inclusion of second deme?</a:t>
            </a:r>
          </a:p>
          <a:p>
            <a:r>
              <a:rPr lang="en-US" dirty="0"/>
              <a:t>Can we have some tree samples to look at these events?</a:t>
            </a:r>
          </a:p>
          <a:p>
            <a:r>
              <a:rPr lang="en-US" dirty="0"/>
              <a:t>Are the Swiss results robust to different sampling scheme?</a:t>
            </a:r>
          </a:p>
          <a:p>
            <a:endParaRPr lang="en-US" dirty="0"/>
          </a:p>
          <a:p>
            <a:r>
              <a:rPr lang="en-US" dirty="0"/>
              <a:t>We’re premised that we see polytomies in the trees. Premise: I’m stuck explaining the switch in NZL and would go back to the trees to see if the signal is really not there or some other thing balances it out.</a:t>
            </a:r>
          </a:p>
          <a:p>
            <a:endParaRPr lang="en-US" dirty="0"/>
          </a:p>
          <a:p>
            <a:r>
              <a:rPr lang="en-US" dirty="0"/>
              <a:t>What trees do we want?</a:t>
            </a:r>
          </a:p>
          <a:p>
            <a:pPr marL="171450" indent="-171450">
              <a:buFontTx/>
              <a:buChar char="-"/>
            </a:pPr>
            <a:r>
              <a:rPr lang="en-US" dirty="0"/>
              <a:t>Chain size: 1 - 315</a:t>
            </a:r>
          </a:p>
          <a:p>
            <a:pPr marL="171450" indent="-171450">
              <a:buFontTx/>
              <a:buChar char="-"/>
            </a:pPr>
            <a:r>
              <a:rPr lang="en-US" dirty="0"/>
              <a:t>Chain longevities: 1 day – 8 months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Need metric of burstiness or way to visualize burstiness</a:t>
            </a:r>
          </a:p>
          <a:p>
            <a:pPr marL="171450" indent="-171450">
              <a:buFontTx/>
              <a:buChar char="-"/>
            </a:pPr>
            <a:r>
              <a:rPr lang="en-US" dirty="0"/>
              <a:t>Get Tim the indices to log: chains that fall into and span the </a:t>
            </a:r>
            <a:r>
              <a:rPr lang="en-US" dirty="0" err="1"/>
              <a:t>timeperiods</a:t>
            </a:r>
            <a:r>
              <a:rPr lang="en-US" dirty="0"/>
              <a:t> </a:t>
            </a:r>
            <a:r>
              <a:rPr lang="en-US"/>
              <a:t>of interest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51B60-2737-3C4E-9DCE-C319BC2D2DF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603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50A30-348E-7E43-B8F7-BAE9CA5C9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6D87C-7AD9-2C46-8187-2E8A13CC6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C70CD-7110-D843-A1E2-05E66D1FC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314FC-16BA-6745-9B02-00298FB73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5E18E-1EE4-8F4A-AC64-EE4CF4259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6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88C94-53EF-B747-A3B3-9AC047236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E11D9E-6901-B74C-B292-4D2985CD2F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72120-D42F-AA42-961F-BFB3946F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78AB3-8FE7-6F48-B897-F4FF9191E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A8229-CD3B-5A41-B14A-F240D7529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94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A67118-1FC7-5444-8102-6F8E95F66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FB7467-1E6C-8040-A0C1-9729B19FF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F41C7-6F27-8E41-BE9D-01EF6AEAB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2364F-9E3B-1148-85B3-76834CEAF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ABE9B-17A2-6740-84E5-E22F6CFD1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029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7F778-87C5-FF45-BCBE-94D3CCF9B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A931A-3ED9-E440-A951-80CAB9AC0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0DAF6-84F6-C048-AA66-AF025DBE1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D0C9F-27D1-384F-8A0C-C38BC53CA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D07E1-59D3-F545-96EF-8EBBEA760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42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E71B6-135B-9D4D-B88A-CB7745191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BADEDC-A676-BB49-84D3-02071C2B6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816B98-7042-3A4A-BE2D-A7DFEE655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12D57-0CB4-2540-BF5B-4F19A75C8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33303-AE26-1C4F-804F-90EAEBF9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22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6C094-31B8-7141-ACEA-6DEEC5A01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EB9C7-E6D3-8E42-B8BD-4B5800E792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78F87B-A81F-B74D-BF07-CF6CB47E8F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9BDFB9-62FD-4747-8022-049056EE1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9028CE-843D-7545-B3B1-51A3E5C11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0353F8-78CD-BB4F-B335-5C45FE410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75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855D1-2033-1348-93AA-A198C98BC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42750-DBC3-0647-B8E7-7013A5EE4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C2897-BD20-AA46-B1D3-8B4DBDD978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240F43-27E8-3947-8F11-92C816F52B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642468-0B33-604F-AF70-45C525EC8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64B142-0877-3944-A62D-2CCF54ADA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00E501-22E1-DE40-AC11-EF82EAD11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C38703-D496-1842-BB0A-1908D02A4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089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94CD0-3CE4-8841-907D-A9F2F6731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66D3A4-6645-C946-8D97-DACAEED39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49E18E-F87D-3F49-AF7F-B9D12DFB5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D42866-E638-0940-8C29-0635097F9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514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49E907-E91C-E943-88D6-C26F32B78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AEF1FE-30F6-6E45-8F0A-03EEA9549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54265B-AE63-E140-BE9B-38D70AD63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02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EB20B-67B9-494D-B1D6-F3D9BBF3C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CFC33-12D1-604D-8BE4-68FAA0A40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3312-F2D5-AD4C-A301-E7E780110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8A4FDB-C9A6-7647-9641-65AC651A6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408AAB-F998-7B43-A537-EC99CA338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8283CB-E2A1-9844-AE4B-1EE99C997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980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F615B-0964-124C-BD0D-3EBBDCFC8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91E80D-D1EA-E346-974B-635F452F8A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D9C8A5-46FC-7247-98BE-BD9232FAA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B7FF80-B3C6-744D-B7E5-A2F479362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B78F95-3F99-6242-BC91-204BB22B7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7C5C0B-C72E-9D44-BA2D-AC388FF85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17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3E1F4D-689F-BC4E-BE80-8D8000E81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BEB8C-2174-534C-8BA0-0419C46F4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C8090-CAB3-9A46-8A7E-1B930059D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AFD7B-EF8B-154E-BCA8-434F634A6F36}" type="datetimeFigureOut">
              <a:rPr lang="en-US" smtClean="0"/>
              <a:t>8/21/21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44604-A0B1-B344-9839-7D9E868AAE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30F8C-9992-6144-A738-53E2150AE4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744FA-2E4E-7A46-A82D-B5DFF2EF8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92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2.png"/><Relationship Id="rId7" Type="http://schemas.openxmlformats.org/officeDocument/2006/relationships/image" Target="../media/image16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emf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emf"/><Relationship Id="rId11" Type="http://schemas.openxmlformats.org/officeDocument/2006/relationships/image" Target="../media/image39.png"/><Relationship Id="rId5" Type="http://schemas.openxmlformats.org/officeDocument/2006/relationships/image" Target="../media/image34.emf"/><Relationship Id="rId10" Type="http://schemas.openxmlformats.org/officeDocument/2006/relationships/image" Target="../media/image38.png"/><Relationship Id="rId4" Type="http://schemas.openxmlformats.org/officeDocument/2006/relationships/image" Target="../media/image33.emf"/><Relationship Id="rId9" Type="http://schemas.openxmlformats.org/officeDocument/2006/relationships/image" Target="../media/image3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1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tiff"/><Relationship Id="rId4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emf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4B2F-FFA1-C04D-9D82-0611A38EC2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Swiss SARS-CoV-2 Re comparison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F5D175-D498-8240-9555-29F4020EE1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Hodcroft</a:t>
            </a:r>
            <a:r>
              <a:rPr lang="en-US" dirty="0"/>
              <a:t> et al (Nature, 2021) vs. Nadeau et al (in prep)</a:t>
            </a:r>
          </a:p>
        </p:txBody>
      </p:sp>
    </p:spTree>
    <p:extLst>
      <p:ext uri="{BB962C8B-B14F-4D97-AF65-F5344CB8AC3E}">
        <p14:creationId xmlns:p14="http://schemas.microsoft.com/office/powerpoint/2010/main" val="2419947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E4D2C3-784F-F744-AFED-90EC6F75A9FF}"/>
              </a:ext>
            </a:extLst>
          </p:cNvPr>
          <p:cNvSpPr txBox="1"/>
          <p:nvPr/>
        </p:nvSpPr>
        <p:spPr>
          <a:xfrm>
            <a:off x="107400" y="259002"/>
            <a:ext cx="9950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the sampling profile look a lot better if I smooth the confirmed case counts?</a:t>
            </a:r>
          </a:p>
          <a:p>
            <a:r>
              <a:rPr lang="en-US" dirty="0"/>
              <a:t>Smoothed across 3-week left-centered interval for each canton – sampling profile looks worse in spring.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552371-6DE6-8A40-A556-7060C4D5F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22405"/>
            <a:ext cx="4930346" cy="4930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192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6DB987-79EF-A741-B73D-0BC799D4F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" y="338667"/>
            <a:ext cx="6858000" cy="228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8A820A-A6E7-A84F-964A-57063BC2F5F9}"/>
              </a:ext>
            </a:extLst>
          </p:cNvPr>
          <p:cNvSpPr txBox="1"/>
          <p:nvPr/>
        </p:nvSpPr>
        <p:spPr>
          <a:xfrm>
            <a:off x="7257386" y="466004"/>
            <a:ext cx="42234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01.07 From a gently modified sampling scheme (truncated one week) but otherwise same as main analysis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E73321-799B-2F44-860B-59FF714F584E}"/>
              </a:ext>
            </a:extLst>
          </p:cNvPr>
          <p:cNvSpPr/>
          <p:nvPr/>
        </p:nvSpPr>
        <p:spPr>
          <a:xfrm>
            <a:off x="5481758" y="2526722"/>
            <a:ext cx="11643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2020-11-02 = genome sampling improves again</a:t>
            </a:r>
            <a:endParaRPr lang="en-US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9B76CC-8B8F-0346-A8C4-4F70EDCA6554}"/>
              </a:ext>
            </a:extLst>
          </p:cNvPr>
          <p:cNvSpPr/>
          <p:nvPr/>
        </p:nvSpPr>
        <p:spPr>
          <a:xfrm>
            <a:off x="633155" y="2480557"/>
            <a:ext cx="164169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1D1C1D"/>
                </a:solidFill>
                <a:latin typeface="Slack-Lato"/>
              </a:rPr>
              <a:t>2020-04-23 = all symptomatic individuals can get tested</a:t>
            </a:r>
            <a:endParaRPr lang="en-US" sz="11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A2CF3-6E17-B442-A7F8-7CDB56B58501}"/>
              </a:ext>
            </a:extLst>
          </p:cNvPr>
          <p:cNvSpPr/>
          <p:nvPr/>
        </p:nvSpPr>
        <p:spPr>
          <a:xfrm>
            <a:off x="2237922" y="2565195"/>
            <a:ext cx="202184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1D1C1D"/>
                </a:solidFill>
                <a:latin typeface="Slack-Lato"/>
              </a:rPr>
              <a:t>2020-06-25 = gov't pays for tests for symptomatic individuals</a:t>
            </a:r>
            <a:endParaRPr lang="en-US" sz="11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364D8F-D9A8-F84A-B282-575A9BB6710B}"/>
              </a:ext>
            </a:extLst>
          </p:cNvPr>
          <p:cNvSpPr/>
          <p:nvPr/>
        </p:nvSpPr>
        <p:spPr>
          <a:xfrm>
            <a:off x="3980481" y="2516945"/>
            <a:ext cx="55857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1D1C1D"/>
                </a:solidFill>
                <a:latin typeface="Slack-Lato"/>
              </a:rPr>
              <a:t>2020-09-14 = genome sampling falls much below 5% of confirmed cases</a:t>
            </a:r>
            <a:endParaRPr lang="en-US" sz="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6C64E3-1C65-B94F-AEBB-9EDE644D02BC}"/>
              </a:ext>
            </a:extLst>
          </p:cNvPr>
          <p:cNvSpPr/>
          <p:nvPr/>
        </p:nvSpPr>
        <p:spPr>
          <a:xfrm>
            <a:off x="4438630" y="2554661"/>
            <a:ext cx="65525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1D1C1D"/>
                </a:solidFill>
                <a:latin typeface="Slack-Lato"/>
              </a:rPr>
              <a:t>2020-09-28 = the number of tests conducted and % positivity dramatically  increase in Switzerland, genome sampling also increases</a:t>
            </a:r>
            <a:endParaRPr lang="en-US" sz="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B90963-2670-8849-9158-5A94C1027523}"/>
              </a:ext>
            </a:extLst>
          </p:cNvPr>
          <p:cNvSpPr/>
          <p:nvPr/>
        </p:nvSpPr>
        <p:spPr>
          <a:xfrm>
            <a:off x="4955610" y="2526722"/>
            <a:ext cx="59642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1D1C1D"/>
                </a:solidFill>
                <a:latin typeface="Slack-Lato"/>
              </a:rPr>
              <a:t>2020-10-19 = genome sampling falls much below 5% of confirmed cases again</a:t>
            </a:r>
            <a:endParaRPr lang="en-US" sz="11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332486-8705-D841-9D8A-6FE25398943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47864" y="4860891"/>
            <a:ext cx="5289464" cy="18592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E643E27-9FB6-8B43-A383-EC26ACD3CD9C}"/>
              </a:ext>
            </a:extLst>
          </p:cNvPr>
          <p:cNvSpPr txBox="1"/>
          <p:nvPr/>
        </p:nvSpPr>
        <p:spPr>
          <a:xfrm>
            <a:off x="7257385" y="4860891"/>
            <a:ext cx="42234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15.06 From the analysis with no sampling proportion upper bound</a:t>
            </a:r>
          </a:p>
          <a:p>
            <a:endParaRPr lang="en-US" dirty="0"/>
          </a:p>
          <a:p>
            <a:r>
              <a:rPr lang="en-US" dirty="0"/>
              <a:t>Why would the most recent sequences have such a high sampling proportion? Are they less diverse?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223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DC7E977F-2439-734D-AE4C-B69883542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148" y="1685079"/>
            <a:ext cx="4648584" cy="29668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BB0F608-A674-2C41-8724-0E7E4FC7E05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89303" y="1670747"/>
            <a:ext cx="360889" cy="1512576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981BC34-E99E-1940-9A07-18BF3EA29A73}"/>
              </a:ext>
            </a:extLst>
          </p:cNvPr>
          <p:cNvGrpSpPr/>
          <p:nvPr/>
        </p:nvGrpSpPr>
        <p:grpSpPr>
          <a:xfrm>
            <a:off x="6989304" y="391954"/>
            <a:ext cx="3998749" cy="1362540"/>
            <a:chOff x="7792317" y="849663"/>
            <a:chExt cx="2953906" cy="2043408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C7F7A13-18F1-F74A-A8D7-DBE6CD9302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398"/>
            <a:stretch/>
          </p:blipFill>
          <p:spPr>
            <a:xfrm>
              <a:off x="7792317" y="856406"/>
              <a:ext cx="275442" cy="203666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7797301-D3E6-744B-994B-5478BD0ACF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994931" y="849663"/>
              <a:ext cx="2751292" cy="2036665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BC89AFA-C40E-9342-964A-3D075BF80C8B}"/>
              </a:ext>
            </a:extLst>
          </p:cNvPr>
          <p:cNvSpPr txBox="1"/>
          <p:nvPr/>
        </p:nvSpPr>
        <p:spPr>
          <a:xfrm>
            <a:off x="6989303" y="1522556"/>
            <a:ext cx="3988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Re estimates (5% upper bound sampling proportion)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EDE122-5A0D-B34E-A780-A18D9AFD00EA}"/>
              </a:ext>
            </a:extLst>
          </p:cNvPr>
          <p:cNvSpPr txBox="1"/>
          <p:nvPr/>
        </p:nvSpPr>
        <p:spPr>
          <a:xfrm>
            <a:off x="6999312" y="448299"/>
            <a:ext cx="3988741" cy="246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BAG confirmed case-based Re estimates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4B59AD-D9B9-914E-ACFF-F09992547395}"/>
              </a:ext>
            </a:extLst>
          </p:cNvPr>
          <p:cNvSpPr txBox="1"/>
          <p:nvPr/>
        </p:nvSpPr>
        <p:spPr>
          <a:xfrm>
            <a:off x="6989302" y="3099576"/>
            <a:ext cx="3988741" cy="246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Hodcroft</a:t>
            </a:r>
            <a:r>
              <a:rPr lang="en-US" dirty="0"/>
              <a:t> et al. Re estimates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8E6712F-4179-A54A-9438-574908A283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8722" y="4597925"/>
            <a:ext cx="8337084" cy="175975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17F195D-2825-AB43-8060-6D639C678429}"/>
              </a:ext>
            </a:extLst>
          </p:cNvPr>
          <p:cNvCxnSpPr>
            <a:cxnSpLocks/>
          </p:cNvCxnSpPr>
          <p:nvPr/>
        </p:nvCxnSpPr>
        <p:spPr>
          <a:xfrm flipV="1">
            <a:off x="10360511" y="727621"/>
            <a:ext cx="0" cy="5630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29C4306-4FAC-1F4E-95EA-CBD60C729574}"/>
              </a:ext>
            </a:extLst>
          </p:cNvPr>
          <p:cNvCxnSpPr>
            <a:cxnSpLocks/>
          </p:cNvCxnSpPr>
          <p:nvPr/>
        </p:nvCxnSpPr>
        <p:spPr>
          <a:xfrm flipV="1">
            <a:off x="9741429" y="718909"/>
            <a:ext cx="0" cy="5638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C343BBD-FAF1-7F4D-B919-6CB7F349ECDE}"/>
              </a:ext>
            </a:extLst>
          </p:cNvPr>
          <p:cNvCxnSpPr>
            <a:cxnSpLocks/>
          </p:cNvCxnSpPr>
          <p:nvPr/>
        </p:nvCxnSpPr>
        <p:spPr>
          <a:xfrm flipV="1">
            <a:off x="9442715" y="718908"/>
            <a:ext cx="0" cy="56387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7D7B487-8C6C-E748-8B04-05B79C25C60D}"/>
              </a:ext>
            </a:extLst>
          </p:cNvPr>
          <p:cNvSpPr txBox="1"/>
          <p:nvPr/>
        </p:nvSpPr>
        <p:spPr>
          <a:xfrm>
            <a:off x="6999312" y="4528405"/>
            <a:ext cx="3988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Re estimates (no upper bound sampling proportion)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A68DCDD-0AA5-6546-AB1F-3C02B55DAE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362" y="687860"/>
            <a:ext cx="2457576" cy="245757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D8EDBDB-8922-1046-B481-B5D335F1DE7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2938" y="699379"/>
            <a:ext cx="3235587" cy="1137335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EA4DE10-81D8-5D43-B945-5A56D4D74DB7}"/>
              </a:ext>
            </a:extLst>
          </p:cNvPr>
          <p:cNvSpPr/>
          <p:nvPr/>
        </p:nvSpPr>
        <p:spPr>
          <a:xfrm>
            <a:off x="2865371" y="216496"/>
            <a:ext cx="323315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D1C1D"/>
                </a:solidFill>
                <a:latin typeface="Slack-Lato"/>
              </a:rPr>
              <a:t>Sampling proportions, most recent to oldest:</a:t>
            </a:r>
            <a:endParaRPr lang="en-US" sz="12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DD3616F-BB5D-4E4E-AB17-BAE998D91FC7}"/>
              </a:ext>
            </a:extLst>
          </p:cNvPr>
          <p:cNvSpPr/>
          <p:nvPr/>
        </p:nvSpPr>
        <p:spPr>
          <a:xfrm>
            <a:off x="2929493" y="2014021"/>
            <a:ext cx="310247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7 = from start   = mostly only </a:t>
            </a:r>
            <a:r>
              <a:rPr lang="en-US" sz="800" dirty="0">
                <a:solidFill>
                  <a:srgbClr val="1D1C1D"/>
                </a:solidFill>
                <a:latin typeface="Slack-Lato"/>
              </a:rPr>
              <a:t>risk groups, exposed get tested</a:t>
            </a:r>
            <a:endParaRPr lang="en-US" sz="800" b="0" i="0" dirty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6 = 2020-04-23 = all symptomatic individuals can get tested</a:t>
            </a:r>
            <a:br>
              <a:rPr lang="en-US" sz="800" dirty="0"/>
            </a:br>
            <a:r>
              <a:rPr lang="en-US" sz="800" dirty="0"/>
              <a:t>5 = 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2020-06-25 = gov't pays for tests for symptomatic individuals</a:t>
            </a:r>
            <a:br>
              <a:rPr lang="en-US" sz="800" dirty="0"/>
            </a:br>
            <a:r>
              <a:rPr lang="en-US" sz="800" dirty="0"/>
              <a:t>4 = 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2020-09-14 = genome sampling falls much below 5% conf. cases</a:t>
            </a:r>
            <a:br>
              <a:rPr lang="en-US" sz="800" dirty="0"/>
            </a:br>
            <a:r>
              <a:rPr lang="en-US" sz="800" dirty="0"/>
              <a:t>3 = 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2020-09-28 = # tests. % positivity </a:t>
            </a:r>
            <a:r>
              <a:rPr lang="en-US" sz="800" b="0" i="0" dirty="0" err="1">
                <a:solidFill>
                  <a:srgbClr val="1D1C1D"/>
                </a:solidFill>
                <a:effectLst/>
                <a:latin typeface="Slack-Lato"/>
              </a:rPr>
              <a:t>inc.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, genome sampling </a:t>
            </a:r>
            <a:r>
              <a:rPr lang="en-US" sz="800" b="0" i="0" dirty="0" err="1">
                <a:solidFill>
                  <a:srgbClr val="1D1C1D"/>
                </a:solidFill>
                <a:effectLst/>
                <a:latin typeface="Slack-Lato"/>
              </a:rPr>
              <a:t>inc.</a:t>
            </a:r>
            <a:br>
              <a:rPr lang="en-US" sz="800" dirty="0"/>
            </a:br>
            <a:r>
              <a:rPr lang="en-US" sz="800" dirty="0"/>
              <a:t>2 = 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2020-10-19 = genome sampling falls much below 5% conf. cases</a:t>
            </a:r>
            <a:br>
              <a:rPr lang="en-US" sz="1200" dirty="0"/>
            </a:br>
            <a:r>
              <a:rPr lang="en-US" sz="800" dirty="0"/>
              <a:t>1 = 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2020-11-02 = genome sampling improves again</a:t>
            </a:r>
            <a:endParaRPr lang="en-US" sz="8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53BFA7F-6DD1-264F-BA31-FF2BA9C09249}"/>
              </a:ext>
            </a:extLst>
          </p:cNvPr>
          <p:cNvSpPr/>
          <p:nvPr/>
        </p:nvSpPr>
        <p:spPr>
          <a:xfrm>
            <a:off x="124287" y="116777"/>
            <a:ext cx="6322490" cy="306187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C9F71B-7A16-9F4F-A7F7-A0343CF159F6}"/>
              </a:ext>
            </a:extLst>
          </p:cNvPr>
          <p:cNvSpPr/>
          <p:nvPr/>
        </p:nvSpPr>
        <p:spPr>
          <a:xfrm>
            <a:off x="3474715" y="4609575"/>
            <a:ext cx="8598915" cy="187929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012BAE9-3AC8-8D47-9FEF-6C2CA3703C7C}"/>
              </a:ext>
            </a:extLst>
          </p:cNvPr>
          <p:cNvCxnSpPr>
            <a:cxnSpLocks/>
          </p:cNvCxnSpPr>
          <p:nvPr/>
        </p:nvCxnSpPr>
        <p:spPr>
          <a:xfrm>
            <a:off x="6446777" y="3187884"/>
            <a:ext cx="1360551" cy="1464015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A219066-343A-7F48-B0BB-4746519DE7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13214" y="3297100"/>
            <a:ext cx="50673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543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2395B2-9DE1-BC4B-A7E4-B929BC4AD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79" y="1267108"/>
            <a:ext cx="7346744" cy="30836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022559-07A0-2E48-8E05-3A66F6EB7328}"/>
              </a:ext>
            </a:extLst>
          </p:cNvPr>
          <p:cNvSpPr txBox="1"/>
          <p:nvPr/>
        </p:nvSpPr>
        <p:spPr>
          <a:xfrm>
            <a:off x="1061886" y="200533"/>
            <a:ext cx="99322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there a drop in sequence diversity that explains why the sampling proportion needs to go high ~ Nov 2 for Re to be reasonable in Nov?</a:t>
            </a:r>
          </a:p>
          <a:p>
            <a:r>
              <a:rPr lang="en-US" dirty="0">
                <a:sym typeface="Wingdings" pitchFamily="2" charset="2"/>
              </a:rPr>
              <a:t> Yeah, sort of?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CA9270-1FD3-134A-98BF-9EDC70C76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711" y="3731342"/>
            <a:ext cx="7197212" cy="279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850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EF5172-471F-994F-A8A7-3181157853D7}"/>
              </a:ext>
            </a:extLst>
          </p:cNvPr>
          <p:cNvSpPr txBox="1"/>
          <p:nvPr/>
        </p:nvSpPr>
        <p:spPr>
          <a:xfrm>
            <a:off x="994785" y="200533"/>
            <a:ext cx="10240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we disentangle possible Summer vacation super-spreading vs. contact tracing in CHE by looking at another country where travel + possible super-spreading upon return doesn’t coincide with contact tracing?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51DE72-339E-9545-89D5-9ED2769C2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82" y="4898160"/>
            <a:ext cx="4013200" cy="1841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EE0148-179B-DA46-8573-214EA0197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382" y="3056660"/>
            <a:ext cx="4013200" cy="1841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D65FB9-F715-3A44-B3E2-374E12BFFC4F}"/>
              </a:ext>
            </a:extLst>
          </p:cNvPr>
          <p:cNvSpPr txBox="1"/>
          <p:nvPr/>
        </p:nvSpPr>
        <p:spPr>
          <a:xfrm>
            <a:off x="90440" y="1085543"/>
            <a:ext cx="576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H1: NZL CT stronger after 15 May than before </a:t>
            </a:r>
            <a:r>
              <a:rPr lang="en-US" dirty="0">
                <a:sym typeface="Wingdings" pitchFamily="2" charset="2"/>
              </a:rPr>
              <a:t> T</a:t>
            </a:r>
            <a:endParaRPr lang="en-US" dirty="0"/>
          </a:p>
          <a:p>
            <a:r>
              <a:rPr lang="en-US" dirty="0"/>
              <a:t>H2: NZL CT after 15 May stronger than CHE summer </a:t>
            </a:r>
            <a:r>
              <a:rPr lang="en-US" dirty="0">
                <a:sym typeface="Wingdings" pitchFamily="2" charset="2"/>
              </a:rPr>
              <a:t> F, =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633876-49F6-0B46-9498-008ADAA7F9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8962" y="4898160"/>
            <a:ext cx="2409838" cy="16610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E372D7-6FD9-8B40-B5A9-31D411830EA1}"/>
              </a:ext>
            </a:extLst>
          </p:cNvPr>
          <p:cNvSpPr txBox="1"/>
          <p:nvPr/>
        </p:nvSpPr>
        <p:spPr>
          <a:xfrm>
            <a:off x="5978774" y="1085543"/>
            <a:ext cx="57624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contact tracing factor does track case numbers/ expected success of contact tracing efforts in CHE and NZL. </a:t>
            </a:r>
          </a:p>
          <a:p>
            <a:endParaRPr lang="en-US" dirty="0"/>
          </a:p>
          <a:p>
            <a:r>
              <a:rPr lang="en-US" dirty="0"/>
              <a:t>Max chains early in pandemic don’t give signal.</a:t>
            </a:r>
          </a:p>
          <a:p>
            <a:endParaRPr lang="en-US" dirty="0"/>
          </a:p>
          <a:p>
            <a:r>
              <a:rPr lang="en-US" dirty="0"/>
              <a:t>Not impossible to rule out that other factors (super-spreading tourists or quarantined/travelling together people) contributed to higher early transmission rates in both countries during periods of low case numbers.</a:t>
            </a:r>
          </a:p>
          <a:p>
            <a:endParaRPr lang="en-US" dirty="0"/>
          </a:p>
          <a:p>
            <a:r>
              <a:rPr lang="en-US" dirty="0"/>
              <a:t>Take-home is still that recent introductions contribute more cases and countries are successful in limiting their spread when overall cases are low. --&gt; argument for keeping cases low?</a:t>
            </a:r>
          </a:p>
        </p:txBody>
      </p:sp>
    </p:spTree>
    <p:extLst>
      <p:ext uri="{BB962C8B-B14F-4D97-AF65-F5344CB8AC3E}">
        <p14:creationId xmlns:p14="http://schemas.microsoft.com/office/powerpoint/2010/main" val="18034535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5629D9-5680-304F-8CE3-51997EBA4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492" y="565511"/>
            <a:ext cx="6122615" cy="51290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5C609C-6EDA-0143-A155-8CB7FE093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031" y="3848106"/>
            <a:ext cx="7918104" cy="2286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59F616-47D1-2448-A4A0-EF6DDCC1A5AE}"/>
              </a:ext>
            </a:extLst>
          </p:cNvPr>
          <p:cNvSpPr txBox="1"/>
          <p:nvPr/>
        </p:nvSpPr>
        <p:spPr>
          <a:xfrm>
            <a:off x="291400" y="230679"/>
            <a:ext cx="420021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Major features of NZL epidemic: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National lockdown:</a:t>
            </a:r>
          </a:p>
          <a:p>
            <a:r>
              <a:rPr lang="en-US" dirty="0"/>
              <a:t>25 Mar – 27 Apr</a:t>
            </a:r>
          </a:p>
          <a:p>
            <a:endParaRPr lang="en-US" dirty="0"/>
          </a:p>
          <a:p>
            <a:r>
              <a:rPr lang="en-US" dirty="0">
                <a:sym typeface="Wingdings" pitchFamily="2" charset="2"/>
              </a:rPr>
              <a:t> initial Re decrease apparent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Long periods without community transmission (source: Wikipedia):</a:t>
            </a:r>
          </a:p>
          <a:p>
            <a:r>
              <a:rPr lang="en-US" dirty="0">
                <a:sym typeface="Wingdings" pitchFamily="2" charset="2"/>
              </a:rPr>
              <a:t>1. May – 11. Aug</a:t>
            </a:r>
          </a:p>
          <a:p>
            <a:r>
              <a:rPr lang="en-US" dirty="0">
                <a:sym typeface="Wingdings" pitchFamily="2" charset="2"/>
              </a:rPr>
              <a:t>25. Sept – 21 Oct</a:t>
            </a:r>
          </a:p>
          <a:p>
            <a:r>
              <a:rPr lang="en-US" dirty="0">
                <a:sym typeface="Wingdings" pitchFamily="2" charset="2"/>
              </a:rPr>
              <a:t>12 Nov – end year</a:t>
            </a:r>
          </a:p>
          <a:p>
            <a:endParaRPr lang="en-US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Re should be informed only by quarantined-together/travelled-together transmissions during these periods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After national lockdown, Re only goes above 1 in a period around when community transmission happened (mid-October)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6B7ADC-53EB-474E-9EFE-E9E206D00088}"/>
              </a:ext>
            </a:extLst>
          </p:cNvPr>
          <p:cNvSpPr/>
          <p:nvPr/>
        </p:nvSpPr>
        <p:spPr>
          <a:xfrm>
            <a:off x="5670680" y="230679"/>
            <a:ext cx="49704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ibz-shiny.ethz.ch</a:t>
            </a:r>
            <a:r>
              <a:rPr lang="en-US" dirty="0"/>
              <a:t>/covid-19-re-international/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BE503-1992-C34B-B6B6-2BC135AA505C}"/>
              </a:ext>
            </a:extLst>
          </p:cNvPr>
          <p:cNvSpPr txBox="1"/>
          <p:nvPr/>
        </p:nvSpPr>
        <p:spPr>
          <a:xfrm>
            <a:off x="4613564" y="6211669"/>
            <a:ext cx="7253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Blue shows Re before contact tracing in model with damping factor, </a:t>
            </a:r>
          </a:p>
          <a:p>
            <a:r>
              <a:rPr lang="en-US" dirty="0">
                <a:sym typeface="Wingdings" pitchFamily="2" charset="2"/>
              </a:rPr>
              <a:t>red shows Re without any damping in model</a:t>
            </a:r>
          </a:p>
        </p:txBody>
      </p:sp>
    </p:spTree>
    <p:extLst>
      <p:ext uri="{BB962C8B-B14F-4D97-AF65-F5344CB8AC3E}">
        <p14:creationId xmlns:p14="http://schemas.microsoft.com/office/powerpoint/2010/main" val="27293409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C67DFF-C04A-0047-A981-4FE753B5AE3E}"/>
              </a:ext>
            </a:extLst>
          </p:cNvPr>
          <p:cNvSpPr txBox="1"/>
          <p:nvPr/>
        </p:nvSpPr>
        <p:spPr>
          <a:xfrm>
            <a:off x="291400" y="230679"/>
            <a:ext cx="42002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Does it matter to split by introduction?</a:t>
            </a:r>
          </a:p>
          <a:p>
            <a:endParaRPr lang="en-US" b="1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Not that much actually.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B6F2A7-ADE8-2A42-B657-9B3793284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784" y="1969064"/>
            <a:ext cx="7918104" cy="228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183A102-324B-BE48-8F15-CDCECE2C9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246" y="4255064"/>
            <a:ext cx="7025637" cy="234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804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E1FC60-DEEB-D841-A42F-D3EE749060B6}"/>
              </a:ext>
            </a:extLst>
          </p:cNvPr>
          <p:cNvSpPr txBox="1"/>
          <p:nvPr/>
        </p:nvSpPr>
        <p:spPr>
          <a:xfrm>
            <a:off x="207817" y="235527"/>
            <a:ext cx="1126435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Comparison between older and newer runs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CHE results are consistent across new draw of samples under same sampling scheme and a small fix to context sequence set choosing.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NZL results are not consistent before May 15 across different sampling schemes.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The sampling scheme we like (constant through time relative to cases) gives results that don’t support our hypothesis (stronger damping in Spring than Summer - Fall)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Summer - Fall damping in NZL still comparable or lower than Summer damping in CHE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FE5AB6C-9733-1F46-B42D-05EF3D7428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878631"/>
              </p:ext>
            </p:extLst>
          </p:nvPr>
        </p:nvGraphicFramePr>
        <p:xfrm>
          <a:off x="369454" y="1378911"/>
          <a:ext cx="11102715" cy="1036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0759">
                  <a:extLst>
                    <a:ext uri="{9D8B030D-6E8A-4147-A177-3AD203B41FA5}">
                      <a16:colId xmlns:a16="http://schemas.microsoft.com/office/drawing/2014/main" val="3907935119"/>
                    </a:ext>
                  </a:extLst>
                </a:gridCol>
                <a:gridCol w="5186362">
                  <a:extLst>
                    <a:ext uri="{9D8B030D-6E8A-4147-A177-3AD203B41FA5}">
                      <a16:colId xmlns:a16="http://schemas.microsoft.com/office/drawing/2014/main" val="2305077507"/>
                    </a:ext>
                  </a:extLst>
                </a:gridCol>
                <a:gridCol w="4585594">
                  <a:extLst>
                    <a:ext uri="{9D8B030D-6E8A-4147-A177-3AD203B41FA5}">
                      <a16:colId xmlns:a16="http://schemas.microsoft.com/office/drawing/2014/main" val="630921991"/>
                    </a:ext>
                  </a:extLst>
                </a:gridCol>
              </a:tblGrid>
              <a:tr h="150476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Plot set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Plot set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234624"/>
                  </a:ext>
                </a:extLst>
              </a:tr>
              <a:tr h="150476">
                <a:tc>
                  <a:txBody>
                    <a:bodyPr/>
                    <a:lstStyle/>
                    <a:p>
                      <a:r>
                        <a:rPr lang="en-US" sz="1100" dirty="0"/>
                        <a:t>NZL sub-sampling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All samples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Upper-bound sampling to 40% of weekly cases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2686423"/>
                  </a:ext>
                </a:extLst>
              </a:tr>
              <a:tr h="247843">
                <a:tc>
                  <a:txBody>
                    <a:bodyPr/>
                    <a:lstStyle/>
                    <a:p>
                      <a:r>
                        <a:rPr lang="en-US" sz="1100" dirty="0"/>
                        <a:t>context sequences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Potentially missing related sequences under a </a:t>
                      </a:r>
                      <a:r>
                        <a:rPr lang="en-US" sz="1100" dirty="0" err="1"/>
                        <a:t>Pango</a:t>
                      </a:r>
                      <a:r>
                        <a:rPr lang="en-US" sz="1100" dirty="0"/>
                        <a:t> alias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Including most related sequences within </a:t>
                      </a:r>
                      <a:r>
                        <a:rPr lang="en-US" sz="1100" dirty="0" err="1"/>
                        <a:t>Pango</a:t>
                      </a:r>
                      <a:r>
                        <a:rPr lang="en-US" sz="1100" dirty="0"/>
                        <a:t> lineage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508911"/>
                  </a:ext>
                </a:extLst>
              </a:tr>
              <a:tr h="150476">
                <a:tc>
                  <a:txBody>
                    <a:bodyPr/>
                    <a:lstStyle/>
                    <a:p>
                      <a:r>
                        <a:rPr lang="en-US" sz="1100" dirty="0"/>
                        <a:t>sample set draw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Random draw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Random draw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94313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A31F9FF-8BC3-CB42-9086-D24045B13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864" b="21950"/>
          <a:stretch/>
        </p:blipFill>
        <p:spPr>
          <a:xfrm flipH="1">
            <a:off x="1752161" y="2620324"/>
            <a:ext cx="2170625" cy="2111334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6B24F06-7BB8-6A4A-ACA4-7989C414BE34}"/>
              </a:ext>
            </a:extLst>
          </p:cNvPr>
          <p:cNvGrpSpPr/>
          <p:nvPr/>
        </p:nvGrpSpPr>
        <p:grpSpPr>
          <a:xfrm>
            <a:off x="7131956" y="2620323"/>
            <a:ext cx="4435930" cy="2270991"/>
            <a:chOff x="5477327" y="543378"/>
            <a:chExt cx="5949799" cy="23749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3138FD3-C310-BC4B-B267-890020CB8BF9}"/>
                </a:ext>
              </a:extLst>
            </p:cNvPr>
            <p:cNvGrpSpPr/>
            <p:nvPr/>
          </p:nvGrpSpPr>
          <p:grpSpPr>
            <a:xfrm>
              <a:off x="8736631" y="1555844"/>
              <a:ext cx="2690495" cy="1362434"/>
              <a:chOff x="4806315" y="4565926"/>
              <a:chExt cx="2690495" cy="1362434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1BC38B0-BF5A-6D4E-8938-17146A3E5BB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1256" t="44126"/>
              <a:stretch/>
            </p:blipFill>
            <p:spPr>
              <a:xfrm flipH="1">
                <a:off x="4983480" y="4565926"/>
                <a:ext cx="2513330" cy="1362433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B288F3AB-491E-8A47-A36B-7710F80CBF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-247" t="44126" r="93375"/>
              <a:stretch/>
            </p:blipFill>
            <p:spPr>
              <a:xfrm>
                <a:off x="4806315" y="4565926"/>
                <a:ext cx="354330" cy="1362434"/>
              </a:xfrm>
              <a:prstGeom prst="rect">
                <a:avLst/>
              </a:prstGeom>
            </p:spPr>
          </p:pic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DD79511-F42D-9140-AB5C-977ABF425BA6}"/>
                </a:ext>
              </a:extLst>
            </p:cNvPr>
            <p:cNvGrpSpPr/>
            <p:nvPr/>
          </p:nvGrpSpPr>
          <p:grpSpPr>
            <a:xfrm>
              <a:off x="5477327" y="543378"/>
              <a:ext cx="3078843" cy="2374900"/>
              <a:chOff x="5477327" y="543378"/>
              <a:chExt cx="3078843" cy="2374900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DE56A56E-3630-7E4E-B303-8D42E71F602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51511"/>
              <a:stretch/>
            </p:blipFill>
            <p:spPr>
              <a:xfrm flipH="1">
                <a:off x="5791199" y="543378"/>
                <a:ext cx="2764971" cy="237490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C7AEE0DB-08C5-A040-AF6B-AC9B6A1354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94496"/>
              <a:stretch/>
            </p:blipFill>
            <p:spPr>
              <a:xfrm>
                <a:off x="5477327" y="543378"/>
                <a:ext cx="313872" cy="2374900"/>
              </a:xfrm>
              <a:prstGeom prst="rect">
                <a:avLst/>
              </a:prstGeom>
            </p:spPr>
          </p:pic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103160D-5D59-C641-94E5-FDCE9802DFAD}"/>
                </a:ext>
              </a:extLst>
            </p:cNvPr>
            <p:cNvGrpSpPr/>
            <p:nvPr/>
          </p:nvGrpSpPr>
          <p:grpSpPr>
            <a:xfrm>
              <a:off x="8787116" y="1392072"/>
              <a:ext cx="2628170" cy="88710"/>
              <a:chOff x="8556170" y="2536141"/>
              <a:chExt cx="2690495" cy="1080516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43C6ECCE-2586-CD4C-A212-248FAACEA3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1256" b="55688"/>
              <a:stretch/>
            </p:blipFill>
            <p:spPr>
              <a:xfrm flipH="1">
                <a:off x="8733335" y="2536141"/>
                <a:ext cx="2513330" cy="1080516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34100D10-BABF-2849-AFB4-702A6EB750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-247" r="93375" b="55688"/>
              <a:stretch/>
            </p:blipFill>
            <p:spPr>
              <a:xfrm>
                <a:off x="8556170" y="2536141"/>
                <a:ext cx="354330" cy="1080516"/>
              </a:xfrm>
              <a:prstGeom prst="rect">
                <a:avLst/>
              </a:prstGeom>
            </p:spPr>
          </p:pic>
        </p:grp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7A02E5D2-2C6C-264C-B56A-B32D7A72B5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6154" y="4738801"/>
            <a:ext cx="2356228" cy="210418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DFFF0D69-DAA2-B148-9D92-9CC7D48F6A8F}"/>
              </a:ext>
            </a:extLst>
          </p:cNvPr>
          <p:cNvGrpSpPr/>
          <p:nvPr/>
        </p:nvGrpSpPr>
        <p:grpSpPr>
          <a:xfrm>
            <a:off x="7275120" y="4731657"/>
            <a:ext cx="2545176" cy="2111331"/>
            <a:chOff x="5625135" y="2286000"/>
            <a:chExt cx="3899864" cy="2286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359FF82-5185-BF40-9EEB-8E148C85C6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46077"/>
            <a:stretch/>
          </p:blipFill>
          <p:spPr>
            <a:xfrm>
              <a:off x="5826934" y="2286000"/>
              <a:ext cx="3698065" cy="22860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8C33AA1-5D84-5B49-A856-301BAFE65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-6" r="97063"/>
            <a:stretch/>
          </p:blipFill>
          <p:spPr>
            <a:xfrm>
              <a:off x="5625135" y="2286000"/>
              <a:ext cx="201799" cy="22860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B7DF48C-13C9-8F47-89D3-D20A339120A7}"/>
              </a:ext>
            </a:extLst>
          </p:cNvPr>
          <p:cNvSpPr txBox="1"/>
          <p:nvPr/>
        </p:nvSpPr>
        <p:spPr>
          <a:xfrm>
            <a:off x="369454" y="3210015"/>
            <a:ext cx="16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damping factors, conditional on inclusion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E62014-3564-4142-AC33-39B0D5812FDC}"/>
              </a:ext>
            </a:extLst>
          </p:cNvPr>
          <p:cNvSpPr txBox="1"/>
          <p:nvPr/>
        </p:nvSpPr>
        <p:spPr>
          <a:xfrm>
            <a:off x="185196" y="5191215"/>
            <a:ext cx="1652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Re, without sampling proportion upper bound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6D16E89-F1E9-0342-B2E8-ECBCE6CAF1C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77516" y="4753315"/>
            <a:ext cx="2373356" cy="2112751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EA8E8B47-1102-7E46-BDC9-22F05265975E}"/>
              </a:ext>
            </a:extLst>
          </p:cNvPr>
          <p:cNvGrpSpPr/>
          <p:nvPr/>
        </p:nvGrpSpPr>
        <p:grpSpPr>
          <a:xfrm>
            <a:off x="9471179" y="4731658"/>
            <a:ext cx="2200948" cy="2111330"/>
            <a:chOff x="5789613" y="2438400"/>
            <a:chExt cx="3410731" cy="2286000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B314F4D-81A7-B249-91D9-8CAE90ACF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96914"/>
            <a:stretch/>
          </p:blipFill>
          <p:spPr>
            <a:xfrm>
              <a:off x="5789613" y="2438400"/>
              <a:ext cx="211667" cy="228600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13A1625-AED3-0C40-A4E3-282EDA1751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46296" r="6956"/>
            <a:stretch/>
          </p:blipFill>
          <p:spPr>
            <a:xfrm>
              <a:off x="5994400" y="2438400"/>
              <a:ext cx="3205944" cy="2286000"/>
            </a:xfrm>
            <a:prstGeom prst="rect">
              <a:avLst/>
            </a:prstGeom>
          </p:spPr>
        </p:pic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4C763DC4-D445-B74C-AD08-3DEBD23C8C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90368" y="2477629"/>
            <a:ext cx="2770858" cy="75317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7598079-75DE-764F-BEED-6F99478377F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04866" y="2888264"/>
            <a:ext cx="2774729" cy="34254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EF18F08-50FB-8148-83AB-D187CAC4CE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761" t="24368" b="21950"/>
          <a:stretch/>
        </p:blipFill>
        <p:spPr>
          <a:xfrm flipH="1">
            <a:off x="3932357" y="3301141"/>
            <a:ext cx="2704559" cy="1452174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D4FCC078-B2A9-9643-9E96-AAD27E52A8A1}"/>
              </a:ext>
            </a:extLst>
          </p:cNvPr>
          <p:cNvSpPr txBox="1"/>
          <p:nvPr/>
        </p:nvSpPr>
        <p:spPr>
          <a:xfrm>
            <a:off x="4104279" y="3121175"/>
            <a:ext cx="25242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NZL: % cases analyzed by week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99E8D2D-9190-B64E-AA8B-713B67FBE5A3}"/>
              </a:ext>
            </a:extLst>
          </p:cNvPr>
          <p:cNvSpPr txBox="1"/>
          <p:nvPr/>
        </p:nvSpPr>
        <p:spPr>
          <a:xfrm>
            <a:off x="4122268" y="4417726"/>
            <a:ext cx="2524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NZL: damping factor min/max (bottom/top); before/after 15. May (left/right)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4436486-D954-A946-AF05-11352489D100}"/>
              </a:ext>
            </a:extLst>
          </p:cNvPr>
          <p:cNvSpPr txBox="1"/>
          <p:nvPr/>
        </p:nvSpPr>
        <p:spPr>
          <a:xfrm>
            <a:off x="4265603" y="6515114"/>
            <a:ext cx="270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NZL: Re through time min/max chains (bottom/top); no damping/un-damped (red/blue)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F5F3DED-81AF-264F-A14E-DC6AB57A8219}"/>
              </a:ext>
            </a:extLst>
          </p:cNvPr>
          <p:cNvSpPr txBox="1"/>
          <p:nvPr/>
        </p:nvSpPr>
        <p:spPr>
          <a:xfrm>
            <a:off x="1738163" y="4432932"/>
            <a:ext cx="2524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CHE: damping factor min/max (bottom/top); spring/summer/fall (left/middle/right)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40D1A58-D80C-1041-B7E7-38161056ACCF}"/>
              </a:ext>
            </a:extLst>
          </p:cNvPr>
          <p:cNvSpPr txBox="1"/>
          <p:nvPr/>
        </p:nvSpPr>
        <p:spPr>
          <a:xfrm>
            <a:off x="1643687" y="6515114"/>
            <a:ext cx="270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/>
              <a:t>CHE: Re through time min/max chains (bottom/top); no damping/un-damped (red/blue)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8A4B1495-6250-3B4E-B3DA-88485E2EFF8C}"/>
              </a:ext>
            </a:extLst>
          </p:cNvPr>
          <p:cNvCxnSpPr>
            <a:cxnSpLocks/>
          </p:cNvCxnSpPr>
          <p:nvPr/>
        </p:nvCxnSpPr>
        <p:spPr>
          <a:xfrm>
            <a:off x="6886575" y="2314575"/>
            <a:ext cx="0" cy="42296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A48C101-27B3-C149-8461-9DA90A33DCAB}"/>
              </a:ext>
            </a:extLst>
          </p:cNvPr>
          <p:cNvCxnSpPr>
            <a:cxnSpLocks/>
          </p:cNvCxnSpPr>
          <p:nvPr/>
        </p:nvCxnSpPr>
        <p:spPr>
          <a:xfrm>
            <a:off x="1704825" y="2314575"/>
            <a:ext cx="0" cy="42296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40D3403-30DA-6244-9BA7-4BBA85B0C8FF}"/>
              </a:ext>
            </a:extLst>
          </p:cNvPr>
          <p:cNvCxnSpPr>
            <a:cxnSpLocks/>
          </p:cNvCxnSpPr>
          <p:nvPr/>
        </p:nvCxnSpPr>
        <p:spPr>
          <a:xfrm>
            <a:off x="207817" y="4743178"/>
            <a:ext cx="11860508" cy="101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643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4714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781A05E-A0EF-634E-BA8B-D1E7A837ED3B}"/>
              </a:ext>
            </a:extLst>
          </p:cNvPr>
          <p:cNvSpPr txBox="1"/>
          <p:nvPr/>
        </p:nvSpPr>
        <p:spPr>
          <a:xfrm>
            <a:off x="123986" y="294468"/>
            <a:ext cx="576537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Hodcroft</a:t>
            </a:r>
            <a:r>
              <a:rPr lang="en-US" dirty="0"/>
              <a:t> et al: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Swiss down-sampling: all available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 prior on sampling proportion</a:t>
            </a:r>
          </a:p>
          <a:p>
            <a:endParaRPr lang="en-US" dirty="0"/>
          </a:p>
          <a:p>
            <a:r>
              <a:rPr lang="en-US" dirty="0"/>
              <a:t>Nadeau et al: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Down-sampling to max. 5% of cases per Canton-week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 (not shown) or piecewise-constant (here) prior on sampling proportion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Discrepancy: compared to confirmed-case base estimates (top) Re in </a:t>
            </a:r>
            <a:r>
              <a:rPr lang="en-US" dirty="0" err="1"/>
              <a:t>Hodcroft</a:t>
            </a:r>
            <a:r>
              <a:rPr lang="en-US" dirty="0"/>
              <a:t> et al. (bottom) roughly matches but in Nadeau et al. (middle) dips unrealistically in mid-October</a:t>
            </a:r>
          </a:p>
          <a:p>
            <a:endParaRPr lang="en-US" dirty="0"/>
          </a:p>
          <a:p>
            <a:r>
              <a:rPr lang="en-US" dirty="0"/>
              <a:t>We include more of our prior information in Nadeau et al – is there any way this Re dip could be real?</a:t>
            </a:r>
          </a:p>
          <a:p>
            <a:endParaRPr lang="en-US" dirty="0"/>
          </a:p>
          <a:p>
            <a:r>
              <a:rPr lang="en-US" dirty="0"/>
              <a:t>Or, Tim asks, is there a decrease in diversity that explains the dip/spike in sampling proportion trade-off?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8F9EC99-5336-9B42-8AB9-BE8DAD154BBC}"/>
              </a:ext>
            </a:extLst>
          </p:cNvPr>
          <p:cNvGrpSpPr/>
          <p:nvPr/>
        </p:nvGrpSpPr>
        <p:grpSpPr>
          <a:xfrm>
            <a:off x="6667665" y="294468"/>
            <a:ext cx="5033417" cy="6388663"/>
            <a:chOff x="6012211" y="469337"/>
            <a:chExt cx="5033417" cy="638866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65F893B-7C31-9646-94F9-2AF61AD68431}"/>
                </a:ext>
              </a:extLst>
            </p:cNvPr>
            <p:cNvGrpSpPr/>
            <p:nvPr/>
          </p:nvGrpSpPr>
          <p:grpSpPr>
            <a:xfrm>
              <a:off x="6012211" y="2387150"/>
              <a:ext cx="5033417" cy="4470850"/>
              <a:chOff x="5340626" y="-33130"/>
              <a:chExt cx="6248071" cy="6891130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A248C61B-5D06-E140-BFC4-D3F833D634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84902" y="0"/>
                <a:ext cx="5803795" cy="6858000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BAC3EA53-4BB5-F143-A53C-AA3E2D81B8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340626" y="-33130"/>
                <a:ext cx="450573" cy="3496420"/>
              </a:xfrm>
              <a:prstGeom prst="rect">
                <a:avLst/>
              </a:prstGeom>
            </p:spPr>
          </p:pic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0AAECCB-26FE-4445-B33E-5EDE0514C960}"/>
                </a:ext>
              </a:extLst>
            </p:cNvPr>
            <p:cNvGrpSpPr/>
            <p:nvPr/>
          </p:nvGrpSpPr>
          <p:grpSpPr>
            <a:xfrm>
              <a:off x="6012212" y="469337"/>
              <a:ext cx="4021912" cy="2043408"/>
              <a:chOff x="7792317" y="849663"/>
              <a:chExt cx="2953906" cy="2043408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FD9747B8-6637-B443-857F-67B38EA7FB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b="-398"/>
              <a:stretch/>
            </p:blipFill>
            <p:spPr>
              <a:xfrm>
                <a:off x="7792317" y="856406"/>
                <a:ext cx="275442" cy="2036665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77422610-CCDD-154D-BEEE-56450CA3A8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7994931" y="849663"/>
                <a:ext cx="2751292" cy="203666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210727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B0AB6C3-4B04-524B-BD21-4F91F8D2EC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99608" y="0"/>
            <a:ext cx="5932310" cy="47458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2199D3-A25E-364A-9243-10575C3C1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410" y="0"/>
            <a:ext cx="4542548" cy="541311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671B432-26AD-C343-A9AD-CA6232776C65}"/>
              </a:ext>
            </a:extLst>
          </p:cNvPr>
          <p:cNvSpPr/>
          <p:nvPr/>
        </p:nvSpPr>
        <p:spPr>
          <a:xfrm>
            <a:off x="377411" y="5289663"/>
            <a:ext cx="500379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2020-04-23 = all symptomatic individuals can get tested</a:t>
            </a:r>
            <a:br>
              <a:rPr lang="en-US" sz="1200" dirty="0"/>
            </a:b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2020-06-25 = gov't pays for tests for symptomatic individuals</a:t>
            </a:r>
            <a:br>
              <a:rPr lang="en-US" sz="1200" dirty="0"/>
            </a:b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2020-09-14 = genome sampling falls much below 5% of confirmed cases</a:t>
            </a:r>
            <a:br>
              <a:rPr lang="en-US" sz="1200" dirty="0"/>
            </a:b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2020-09-28 = the number of tests conducted and % positivity dramatically increase in Switzerland, genome sampling also increases</a:t>
            </a:r>
            <a:br>
              <a:rPr lang="en-US" sz="1200" dirty="0"/>
            </a:b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2020-10-19 = genome sampling falls much below 5% of confirmed cases again</a:t>
            </a:r>
            <a:br>
              <a:rPr lang="en-US" sz="1200" dirty="0"/>
            </a:b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2020-11-02 = genome sampling improves again</a:t>
            </a:r>
            <a:endParaRPr 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4AF6DE-18F6-9B4E-B2D0-59BA65152584}"/>
              </a:ext>
            </a:extLst>
          </p:cNvPr>
          <p:cNvSpPr txBox="1"/>
          <p:nvPr/>
        </p:nvSpPr>
        <p:spPr>
          <a:xfrm>
            <a:off x="5869577" y="4920332"/>
            <a:ext cx="59367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</a:t>
            </a:r>
            <a:r>
              <a:rPr lang="en-US" dirty="0" err="1"/>
              <a:t>Hodcroft</a:t>
            </a:r>
            <a:r>
              <a:rPr lang="en-US" dirty="0"/>
              <a:t> et al. we include max. 1724 samples from Oct. and estimate sampling proportion 0.1 – 0.15 </a:t>
            </a:r>
            <a:r>
              <a:rPr lang="en-US" dirty="0">
                <a:sym typeface="Wingdings" pitchFamily="2" charset="2"/>
              </a:rPr>
              <a:t> 11 – 17,000 infections in month of October</a:t>
            </a:r>
          </a:p>
          <a:p>
            <a:r>
              <a:rPr lang="en-US" dirty="0">
                <a:sym typeface="Wingdings" pitchFamily="2" charset="2"/>
              </a:rPr>
              <a:t>In Nadeau et al. we include 546 samples from 28.09 – 19.10 and estimate sampling proportion 0.01 – 0.05  11 – 54,000 infections in the 3-week period end Sept – mid Oct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650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CD612B4-356D-0445-B492-95EA68BFF669}"/>
              </a:ext>
            </a:extLst>
          </p:cNvPr>
          <p:cNvGrpSpPr/>
          <p:nvPr/>
        </p:nvGrpSpPr>
        <p:grpSpPr>
          <a:xfrm>
            <a:off x="6989882" y="303177"/>
            <a:ext cx="5033417" cy="6388663"/>
            <a:chOff x="6012211" y="469337"/>
            <a:chExt cx="5033417" cy="638866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8E0DE51-F88E-0A48-BE77-A2B05A170A93}"/>
                </a:ext>
              </a:extLst>
            </p:cNvPr>
            <p:cNvGrpSpPr/>
            <p:nvPr/>
          </p:nvGrpSpPr>
          <p:grpSpPr>
            <a:xfrm>
              <a:off x="6012211" y="2387150"/>
              <a:ext cx="5033417" cy="4470850"/>
              <a:chOff x="5340626" y="-33130"/>
              <a:chExt cx="6248071" cy="689113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FD1F157-6D44-E24B-BE37-3EEB16417B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84902" y="0"/>
                <a:ext cx="5803795" cy="685800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121E8FF-8093-1F48-8C85-978768906F1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340626" y="-33130"/>
                <a:ext cx="450573" cy="3496420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04075E7-BF8D-7A4E-90B4-CC5BCDC19941}"/>
                </a:ext>
              </a:extLst>
            </p:cNvPr>
            <p:cNvGrpSpPr/>
            <p:nvPr/>
          </p:nvGrpSpPr>
          <p:grpSpPr>
            <a:xfrm>
              <a:off x="6012212" y="469337"/>
              <a:ext cx="4021912" cy="2043408"/>
              <a:chOff x="7792317" y="849663"/>
              <a:chExt cx="2953906" cy="2043408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39797B48-224A-F541-AAD9-ABBF7F73237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b="-398"/>
              <a:stretch/>
            </p:blipFill>
            <p:spPr>
              <a:xfrm>
                <a:off x="7792317" y="856406"/>
                <a:ext cx="275442" cy="2036665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FBA55D67-6AC5-5749-A516-DA2AECBFE0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7994931" y="849663"/>
                <a:ext cx="2751292" cy="2036665"/>
              </a:xfrm>
              <a:prstGeom prst="rect">
                <a:avLst/>
              </a:prstGeom>
            </p:spPr>
          </p:pic>
        </p:grp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E3BB27BE-652D-B949-BFD1-280FD824F8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8007" y="774700"/>
            <a:ext cx="3554745" cy="371470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4577DC2-FC21-BC4C-B0E8-BD113441A3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8588" y="806579"/>
            <a:ext cx="3504610" cy="366231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0993162-0A48-8B47-8F6E-15494F59D813}"/>
              </a:ext>
            </a:extLst>
          </p:cNvPr>
          <p:cNvSpPr txBox="1"/>
          <p:nvPr/>
        </p:nvSpPr>
        <p:spPr>
          <a:xfrm>
            <a:off x="496388" y="4836494"/>
            <a:ext cx="59367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down-sampling based on confirmed cases shows the double spike in rise of cases with dip in between, just as Re estimates do. </a:t>
            </a:r>
          </a:p>
          <a:p>
            <a:endParaRPr lang="en-US" sz="1200" dirty="0"/>
          </a:p>
          <a:p>
            <a:r>
              <a:rPr lang="en-US" sz="1200" dirty="0"/>
              <a:t>The actual confirmed cases show a clean rise between 1.10 and 1.11.</a:t>
            </a:r>
          </a:p>
          <a:p>
            <a:endParaRPr lang="en-US" sz="1200" dirty="0"/>
          </a:p>
          <a:p>
            <a:r>
              <a:rPr lang="en-US" sz="1200" dirty="0"/>
              <a:t>The confirmed case estimates don’t show a dip-then-spike but otherwise lie between the </a:t>
            </a:r>
            <a:r>
              <a:rPr lang="en-US" sz="1200" dirty="0" err="1"/>
              <a:t>Hodcroft</a:t>
            </a:r>
            <a:r>
              <a:rPr lang="en-US" sz="1200" dirty="0"/>
              <a:t> and Nadeau et al. estimates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481186-4FDC-5648-BE4A-50EA2730520A}"/>
              </a:ext>
            </a:extLst>
          </p:cNvPr>
          <p:cNvSpPr txBox="1"/>
          <p:nvPr/>
        </p:nvSpPr>
        <p:spPr>
          <a:xfrm>
            <a:off x="6989882" y="1998747"/>
            <a:ext cx="4011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Nadeau et al. Re estimates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8E856F-5D42-C64F-8014-4187EDB03F00}"/>
              </a:ext>
            </a:extLst>
          </p:cNvPr>
          <p:cNvSpPr txBox="1"/>
          <p:nvPr/>
        </p:nvSpPr>
        <p:spPr>
          <a:xfrm>
            <a:off x="6999949" y="387678"/>
            <a:ext cx="4011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BAG confirmed case-based Re estimates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A8BED1-7D88-B143-9CD7-94AFD3E5F06A}"/>
              </a:ext>
            </a:extLst>
          </p:cNvPr>
          <p:cNvSpPr txBox="1"/>
          <p:nvPr/>
        </p:nvSpPr>
        <p:spPr>
          <a:xfrm>
            <a:off x="6889317" y="4334546"/>
            <a:ext cx="4011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Hodcroft</a:t>
            </a:r>
            <a:r>
              <a:rPr lang="en-US" dirty="0"/>
              <a:t> et al. Re estimates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6E6CF99-9307-0C43-AE05-0C6A0C2CF6C4}"/>
              </a:ext>
            </a:extLst>
          </p:cNvPr>
          <p:cNvSpPr txBox="1"/>
          <p:nvPr/>
        </p:nvSpPr>
        <p:spPr>
          <a:xfrm>
            <a:off x="313523" y="92988"/>
            <a:ext cx="6575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of samples and mean chain size across weeks for min/max analyses in Nadeau et al. and </a:t>
            </a:r>
            <a:r>
              <a:rPr lang="en-US" dirty="0" err="1"/>
              <a:t>Hodcroft</a:t>
            </a:r>
            <a:r>
              <a:rPr lang="en-US" dirty="0"/>
              <a:t> et al.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FD2F5C8-A1A3-E146-831A-DF9A878D830C}"/>
              </a:ext>
            </a:extLst>
          </p:cNvPr>
          <p:cNvCxnSpPr/>
          <p:nvPr/>
        </p:nvCxnSpPr>
        <p:spPr>
          <a:xfrm flipV="1">
            <a:off x="10380618" y="806579"/>
            <a:ext cx="0" cy="58852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3C87EB2-93DF-0442-B6D4-18A957DF205D}"/>
              </a:ext>
            </a:extLst>
          </p:cNvPr>
          <p:cNvCxnSpPr/>
          <p:nvPr/>
        </p:nvCxnSpPr>
        <p:spPr>
          <a:xfrm flipV="1">
            <a:off x="9757950" y="793513"/>
            <a:ext cx="0" cy="58852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2C09BC-C80D-B049-8CAD-0BE268B66C74}"/>
              </a:ext>
            </a:extLst>
          </p:cNvPr>
          <p:cNvCxnSpPr/>
          <p:nvPr/>
        </p:nvCxnSpPr>
        <p:spPr>
          <a:xfrm flipV="1">
            <a:off x="9457505" y="793512"/>
            <a:ext cx="0" cy="58852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7376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A035F6-6A8F-5148-AB07-44FB149550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7129" y="364140"/>
            <a:ext cx="4373745" cy="43737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245FB44-32BB-0945-BD3B-2675262B70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411" y="0"/>
            <a:ext cx="4542548" cy="541311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A93774A-1C96-3E44-A75D-770AED079B21}"/>
              </a:ext>
            </a:extLst>
          </p:cNvPr>
          <p:cNvSpPr/>
          <p:nvPr/>
        </p:nvSpPr>
        <p:spPr>
          <a:xfrm>
            <a:off x="377411" y="5289663"/>
            <a:ext cx="500379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2020-04-23 = all symptomatic individuals can get tested</a:t>
            </a:r>
            <a:br>
              <a:rPr lang="en-US" sz="1200" dirty="0"/>
            </a:b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2020-06-25 = gov't pays for tests for symptomatic individuals</a:t>
            </a:r>
            <a:br>
              <a:rPr lang="en-US" sz="1200" dirty="0"/>
            </a:b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2020-09-14 = genome sampling falls much below 5% of confirmed cases</a:t>
            </a:r>
            <a:br>
              <a:rPr lang="en-US" sz="1200" dirty="0"/>
            </a:b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2020-09-28 = the number of tests conducted and % positivity dramatically increase in Switzerland, genome sampling also increases</a:t>
            </a:r>
            <a:br>
              <a:rPr lang="en-US" sz="1200" dirty="0"/>
            </a:b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2020-10-19 = genome sampling falls much below 5% of confirmed cases again</a:t>
            </a:r>
            <a:br>
              <a:rPr lang="en-US" sz="1200" dirty="0"/>
            </a:b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2020-11-02 = genome sampling improves again</a:t>
            </a:r>
            <a:endParaRPr 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DE3E3F-94B7-1044-8D4A-9180E9001906}"/>
              </a:ext>
            </a:extLst>
          </p:cNvPr>
          <p:cNvSpPr txBox="1"/>
          <p:nvPr/>
        </p:nvSpPr>
        <p:spPr>
          <a:xfrm>
            <a:off x="5823290" y="4920331"/>
            <a:ext cx="57653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inferred sampling proportion does actually follow what we expect, and is lower in periods where genome sampling is lower: 14.09 – 28.09 and 19.10 – 02.11 (blue rectangles)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DCB030-E289-844E-96BB-3DC858E761A2}"/>
              </a:ext>
            </a:extLst>
          </p:cNvPr>
          <p:cNvSpPr/>
          <p:nvPr/>
        </p:nvSpPr>
        <p:spPr>
          <a:xfrm>
            <a:off x="2451887" y="137565"/>
            <a:ext cx="574534" cy="5152098"/>
          </a:xfrm>
          <a:prstGeom prst="rect">
            <a:avLst/>
          </a:prstGeom>
          <a:solidFill>
            <a:schemeClr val="accent1">
              <a:alpha val="43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612E0E-BF16-164A-BF4E-5A02E4ADD5BF}"/>
              </a:ext>
            </a:extLst>
          </p:cNvPr>
          <p:cNvSpPr/>
          <p:nvPr/>
        </p:nvSpPr>
        <p:spPr>
          <a:xfrm>
            <a:off x="3593933" y="138598"/>
            <a:ext cx="574534" cy="5152098"/>
          </a:xfrm>
          <a:prstGeom prst="rect">
            <a:avLst/>
          </a:prstGeom>
          <a:solidFill>
            <a:schemeClr val="accent1">
              <a:alpha val="43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D63770-FC7D-134A-B761-3272860B8F47}"/>
              </a:ext>
            </a:extLst>
          </p:cNvPr>
          <p:cNvSpPr/>
          <p:nvPr/>
        </p:nvSpPr>
        <p:spPr>
          <a:xfrm>
            <a:off x="7776167" y="428877"/>
            <a:ext cx="148633" cy="3800413"/>
          </a:xfrm>
          <a:prstGeom prst="rect">
            <a:avLst/>
          </a:prstGeom>
          <a:solidFill>
            <a:schemeClr val="accent1">
              <a:alpha val="43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7D8FE1-765F-5D4B-AC59-DD6DF3C92335}"/>
              </a:ext>
            </a:extLst>
          </p:cNvPr>
          <p:cNvSpPr/>
          <p:nvPr/>
        </p:nvSpPr>
        <p:spPr>
          <a:xfrm>
            <a:off x="8162365" y="428877"/>
            <a:ext cx="143456" cy="3800413"/>
          </a:xfrm>
          <a:prstGeom prst="rect">
            <a:avLst/>
          </a:prstGeom>
          <a:solidFill>
            <a:schemeClr val="accent1">
              <a:alpha val="43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322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8E8B6B-2ED1-F64B-A82F-D55F52CC74D7}"/>
              </a:ext>
            </a:extLst>
          </p:cNvPr>
          <p:cNvSpPr txBox="1"/>
          <p:nvPr/>
        </p:nvSpPr>
        <p:spPr>
          <a:xfrm>
            <a:off x="313523" y="92988"/>
            <a:ext cx="6575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Previous approaches and results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F57C5F-48D9-7045-A618-AD2977945684}"/>
              </a:ext>
            </a:extLst>
          </p:cNvPr>
          <p:cNvSpPr/>
          <p:nvPr/>
        </p:nvSpPr>
        <p:spPr>
          <a:xfrm>
            <a:off x="313523" y="3632297"/>
            <a:ext cx="54341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D1C1D"/>
                </a:solidFill>
                <a:latin typeface="Slack-Lato"/>
              </a:rPr>
              <a:t>31.03: Alignments generated with empirical sampling prop upper bound 0.01.</a:t>
            </a:r>
          </a:p>
          <a:p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Tim adjusted sampling proportion and origin priors </a:t>
            </a:r>
            <a:r>
              <a:rPr lang="en-US" sz="1200" dirty="0"/>
              <a:t>(sampling rate upper bound lowered and a uniform origin time prior)</a:t>
            </a: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.  The new priors seem to add an additional spike to the Re skylines:</a:t>
            </a: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2AEACD-9449-4547-99D9-1863F79FC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0767"/>
            <a:ext cx="6157893" cy="205263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EAD344A-5C5B-A74A-9D74-3A290AC66EFD}"/>
              </a:ext>
            </a:extLst>
          </p:cNvPr>
          <p:cNvSpPr/>
          <p:nvPr/>
        </p:nvSpPr>
        <p:spPr>
          <a:xfrm>
            <a:off x="378983" y="523362"/>
            <a:ext cx="56640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09.03: Alignments generated with empirical sampling prop upper bound 0.01.</a:t>
            </a:r>
          </a:p>
          <a:p>
            <a:r>
              <a:rPr lang="en-US" sz="1200" dirty="0">
                <a:solidFill>
                  <a:srgbClr val="1D1C1D"/>
                </a:solidFill>
                <a:latin typeface="Slack-Lato"/>
              </a:rPr>
              <a:t>Tim</a:t>
            </a: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 imposed an upper bound of 0.1 on sampling proportion. Origin time prior logn</a:t>
            </a:r>
            <a:r>
              <a:rPr lang="en-US" sz="1200" dirty="0">
                <a:solidFill>
                  <a:srgbClr val="1D1C1D"/>
                </a:solidFill>
                <a:latin typeface="Slack-Lato"/>
              </a:rPr>
              <a:t>ormal?</a:t>
            </a:r>
            <a:endParaRPr lang="en-US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2B08F4-2CC7-E245-A771-1D73EDB9D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9829" y="4604228"/>
            <a:ext cx="6312171" cy="21040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21F6AAB-CC25-944C-9E12-FA60ED53EF1B}"/>
              </a:ext>
            </a:extLst>
          </p:cNvPr>
          <p:cNvSpPr/>
          <p:nvPr/>
        </p:nvSpPr>
        <p:spPr>
          <a:xfrm>
            <a:off x="6240159" y="3770405"/>
            <a:ext cx="59182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D1C1D"/>
                </a:solidFill>
                <a:latin typeface="Slack-Lato"/>
              </a:rPr>
              <a:t>07.06: Same alignments as 03.06.</a:t>
            </a:r>
          </a:p>
          <a:p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Tim </a:t>
            </a:r>
            <a:r>
              <a:rPr lang="en-US" sz="1200" dirty="0"/>
              <a:t>added sampling change times for sequencing</a:t>
            </a:r>
            <a:r>
              <a:rPr lang="en-US" sz="1200" b="1" dirty="0"/>
              <a:t> </a:t>
            </a:r>
            <a:r>
              <a:rPr lang="en-US" sz="1200" dirty="0"/>
              <a:t>changes and sampling proportion upper bounds (5%)</a:t>
            </a:r>
            <a:r>
              <a:rPr lang="en-US" sz="1200" dirty="0">
                <a:solidFill>
                  <a:srgbClr val="1D1C1D"/>
                </a:solidFill>
                <a:latin typeface="Slack-Lato"/>
              </a:rPr>
              <a:t>. D</a:t>
            </a:r>
            <a:r>
              <a:rPr lang="en-US" sz="1200" dirty="0"/>
              <a:t>ouble-spike in Re in the second wave lesser but there still: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7084AD5-4DB3-4546-A3B1-C4CA5DA822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1230" y="1353306"/>
            <a:ext cx="6132825" cy="204427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F67F44E-0C88-7443-A4DD-716D9B65D00B}"/>
              </a:ext>
            </a:extLst>
          </p:cNvPr>
          <p:cNvSpPr/>
          <p:nvPr/>
        </p:nvSpPr>
        <p:spPr>
          <a:xfrm>
            <a:off x="6108528" y="213460"/>
            <a:ext cx="591822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D1C1D"/>
                </a:solidFill>
                <a:latin typeface="Slack-Lato"/>
              </a:rPr>
              <a:t>03.06: Alignments generated with empirical sampling prop upper bound 0.05 and sampling at cantonal level.</a:t>
            </a:r>
          </a:p>
          <a:p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Tim </a:t>
            </a:r>
            <a:r>
              <a:rPr lang="en-US" sz="1200" dirty="0"/>
              <a:t>adjusted Re change times (to match down-sampling week breaks), sampling change times (to follow major policy changes). Sampling proportion upper bound is 1%</a:t>
            </a:r>
            <a:r>
              <a:rPr lang="en-US" sz="1200" dirty="0">
                <a:solidFill>
                  <a:srgbClr val="1D1C1D"/>
                </a:solidFill>
                <a:latin typeface="Slack-Lato"/>
              </a:rPr>
              <a:t>. D</a:t>
            </a:r>
            <a:r>
              <a:rPr lang="en-US" sz="1200" dirty="0"/>
              <a:t>ouble-spike in Re in the second wave still there: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709D2C-FB64-CB4F-9119-ADB00DD9053E}"/>
              </a:ext>
            </a:extLst>
          </p:cNvPr>
          <p:cNvSpPr txBox="1"/>
          <p:nvPr/>
        </p:nvSpPr>
        <p:spPr>
          <a:xfrm>
            <a:off x="48606" y="661861"/>
            <a:ext cx="29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2DA6C3-DBBE-1D47-B51A-118AA45E5CC3}"/>
              </a:ext>
            </a:extLst>
          </p:cNvPr>
          <p:cNvSpPr txBox="1"/>
          <p:nvPr/>
        </p:nvSpPr>
        <p:spPr>
          <a:xfrm>
            <a:off x="15875" y="3770405"/>
            <a:ext cx="29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404E25-AC0C-0D42-A9DC-4AB345A74291}"/>
              </a:ext>
            </a:extLst>
          </p:cNvPr>
          <p:cNvSpPr txBox="1"/>
          <p:nvPr/>
        </p:nvSpPr>
        <p:spPr>
          <a:xfrm>
            <a:off x="5802398" y="327705"/>
            <a:ext cx="29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A61798-F6FF-174E-83A9-BB9D798283CE}"/>
              </a:ext>
            </a:extLst>
          </p:cNvPr>
          <p:cNvSpPr txBox="1"/>
          <p:nvPr/>
        </p:nvSpPr>
        <p:spPr>
          <a:xfrm>
            <a:off x="5942511" y="3940422"/>
            <a:ext cx="29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E1F120-89D3-6F4E-BDEE-E057084B0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479771"/>
            <a:ext cx="6157893" cy="205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975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81351C-A72B-3141-B06C-030D942F596D}"/>
              </a:ext>
            </a:extLst>
          </p:cNvPr>
          <p:cNvSpPr txBox="1"/>
          <p:nvPr/>
        </p:nvSpPr>
        <p:spPr>
          <a:xfrm>
            <a:off x="313523" y="92988"/>
            <a:ext cx="6575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Sensitivity tests and results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F9BD0D-E215-1B49-83B3-5C1301A57340}"/>
              </a:ext>
            </a:extLst>
          </p:cNvPr>
          <p:cNvSpPr/>
          <p:nvPr/>
        </p:nvSpPr>
        <p:spPr>
          <a:xfrm>
            <a:off x="673853" y="772372"/>
            <a:ext cx="59182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D1C1D"/>
                </a:solidFill>
                <a:latin typeface="Slack-Lato"/>
              </a:rPr>
              <a:t>14.06: Same alignments as 03.06.</a:t>
            </a:r>
          </a:p>
          <a:p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Tim </a:t>
            </a:r>
            <a:r>
              <a:rPr lang="en-US" sz="1200" dirty="0"/>
              <a:t>changed origin prior back to log-normal. Qualitative changes in Re skyline but Re double-spike remains: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6CFF00-07FC-E54B-8749-96E2D04FB80E}"/>
              </a:ext>
            </a:extLst>
          </p:cNvPr>
          <p:cNvSpPr txBox="1"/>
          <p:nvPr/>
        </p:nvSpPr>
        <p:spPr>
          <a:xfrm>
            <a:off x="376205" y="942389"/>
            <a:ext cx="29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DFC1A-FBB9-7648-B336-4833B761FEB6}"/>
              </a:ext>
            </a:extLst>
          </p:cNvPr>
          <p:cNvSpPr/>
          <p:nvPr/>
        </p:nvSpPr>
        <p:spPr>
          <a:xfrm>
            <a:off x="673853" y="3710252"/>
            <a:ext cx="82825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D1C1D"/>
                </a:solidFill>
                <a:latin typeface="Slack-Lato"/>
              </a:rPr>
              <a:t>14.06: Same alignments as 03.06.</a:t>
            </a:r>
          </a:p>
          <a:p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Tim </a:t>
            </a:r>
            <a:r>
              <a:rPr lang="en-US" sz="1200" dirty="0"/>
              <a:t>kept uniform origin prior but lifted the upper bound on the sampling proportion. Re double-spike eliminated (compare to results for </a:t>
            </a:r>
            <a:r>
              <a:rPr lang="en-US" sz="1200" dirty="0" err="1"/>
              <a:t>Hodcroft</a:t>
            </a:r>
            <a:r>
              <a:rPr lang="en-US" sz="1200" dirty="0"/>
              <a:t> et al).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98ED18-B2B7-7041-8EC3-20CDE49C9219}"/>
              </a:ext>
            </a:extLst>
          </p:cNvPr>
          <p:cNvSpPr txBox="1"/>
          <p:nvPr/>
        </p:nvSpPr>
        <p:spPr>
          <a:xfrm>
            <a:off x="376205" y="3880269"/>
            <a:ext cx="29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6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9B277B-71FC-0646-AA6F-B6A2151DB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23" y="4450272"/>
            <a:ext cx="6301290" cy="21004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2DBAD4-37DA-A64F-83AB-7AE63F294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523" y="1440905"/>
            <a:ext cx="6262155" cy="20873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C9AAC6-ABF6-CB44-9BC9-F3E816C446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8837" y="4351633"/>
            <a:ext cx="2457576" cy="24575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0777611-95DF-0E42-A4FE-0BA9A4AD4C2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56413" y="4363152"/>
            <a:ext cx="3235587" cy="113733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C7F0B1F-2689-F34E-9AF9-652782941AC8}"/>
              </a:ext>
            </a:extLst>
          </p:cNvPr>
          <p:cNvSpPr/>
          <p:nvPr/>
        </p:nvSpPr>
        <p:spPr>
          <a:xfrm>
            <a:off x="8958846" y="3880269"/>
            <a:ext cx="323315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D1C1D"/>
                </a:solidFill>
                <a:latin typeface="Slack-Lato"/>
              </a:rPr>
              <a:t>Sampling proportions, most recent to oldest: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41175D3-E343-244A-AE08-A912A5EF0675}"/>
              </a:ext>
            </a:extLst>
          </p:cNvPr>
          <p:cNvSpPr/>
          <p:nvPr/>
        </p:nvSpPr>
        <p:spPr>
          <a:xfrm>
            <a:off x="9022968" y="5677794"/>
            <a:ext cx="310247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7 = from start   = mostly only </a:t>
            </a:r>
            <a:r>
              <a:rPr lang="en-US" sz="800" dirty="0">
                <a:solidFill>
                  <a:srgbClr val="1D1C1D"/>
                </a:solidFill>
                <a:latin typeface="Slack-Lato"/>
              </a:rPr>
              <a:t>risk groups, exposed get tested</a:t>
            </a:r>
            <a:endParaRPr lang="en-US" sz="800" b="0" i="0" dirty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6 = 2020-04-23 = all symptomatic individuals can get tested</a:t>
            </a:r>
            <a:br>
              <a:rPr lang="en-US" sz="800" dirty="0"/>
            </a:br>
            <a:r>
              <a:rPr lang="en-US" sz="800" dirty="0"/>
              <a:t>5 = 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2020-06-25 = gov't pays for tests for symptomatic individuals</a:t>
            </a:r>
            <a:br>
              <a:rPr lang="en-US" sz="800" dirty="0"/>
            </a:br>
            <a:r>
              <a:rPr lang="en-US" sz="800" dirty="0"/>
              <a:t>4 = 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2020-09-14 = genome sampling falls much below 5% conf. cases</a:t>
            </a:r>
            <a:br>
              <a:rPr lang="en-US" sz="800" dirty="0"/>
            </a:br>
            <a:r>
              <a:rPr lang="en-US" sz="800" dirty="0"/>
              <a:t>3 = 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2020-09-28 = # tests. % positivity </a:t>
            </a:r>
            <a:r>
              <a:rPr lang="en-US" sz="800" b="0" i="0" dirty="0" err="1">
                <a:solidFill>
                  <a:srgbClr val="1D1C1D"/>
                </a:solidFill>
                <a:effectLst/>
                <a:latin typeface="Slack-Lato"/>
              </a:rPr>
              <a:t>inc.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, genome sampling </a:t>
            </a:r>
            <a:r>
              <a:rPr lang="en-US" sz="800" b="0" i="0" dirty="0" err="1">
                <a:solidFill>
                  <a:srgbClr val="1D1C1D"/>
                </a:solidFill>
                <a:effectLst/>
                <a:latin typeface="Slack-Lato"/>
              </a:rPr>
              <a:t>inc.</a:t>
            </a:r>
            <a:br>
              <a:rPr lang="en-US" sz="800" dirty="0"/>
            </a:br>
            <a:r>
              <a:rPr lang="en-US" sz="800" dirty="0"/>
              <a:t>2 = 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2020-10-19 = genome sampling falls much below 5% conf. cases</a:t>
            </a:r>
            <a:br>
              <a:rPr lang="en-US" sz="1200" dirty="0"/>
            </a:br>
            <a:r>
              <a:rPr lang="en-US" sz="800" dirty="0"/>
              <a:t>1 = </a:t>
            </a:r>
            <a:r>
              <a:rPr lang="en-US" sz="800" b="0" i="0" dirty="0">
                <a:solidFill>
                  <a:srgbClr val="1D1C1D"/>
                </a:solidFill>
                <a:effectLst/>
                <a:latin typeface="Slack-Lato"/>
              </a:rPr>
              <a:t>2020-11-02 = genome sampling improves again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041975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11BC0E-6A78-5447-A891-31B6785DC5D3}"/>
              </a:ext>
            </a:extLst>
          </p:cNvPr>
          <p:cNvSpPr/>
          <p:nvPr/>
        </p:nvSpPr>
        <p:spPr>
          <a:xfrm>
            <a:off x="0" y="0"/>
            <a:ext cx="12192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 am becoming convinced we get an unrealistic Re double-spike in late fall unless we allow the sampling proportion to spike (&gt;~0.1) around this time.</a:t>
            </a:r>
          </a:p>
          <a:p>
            <a:endParaRPr lang="en-US" dirty="0"/>
          </a:p>
          <a:p>
            <a:r>
              <a:rPr lang="en-US" dirty="0"/>
              <a:t>This could be because, despite the fact that the empirical sampling proportion is fairly constant, the second, unrealistic Re spike </a:t>
            </a:r>
          </a:p>
          <a:p>
            <a:r>
              <a:rPr lang="en-US" dirty="0"/>
              <a:t>corresponds to a spike in absolute samples around the week of 4. Nov. </a:t>
            </a:r>
          </a:p>
          <a:p>
            <a:endParaRPr lang="en-US" dirty="0"/>
          </a:p>
          <a:p>
            <a:r>
              <a:rPr lang="en-US" dirty="0"/>
              <a:t>Note that the dataset for EH’s paper does not have this spike – it is an artefact (for better or worse) of down-sampling proportional to confirmed case counts. Correspondingly, the analysis for EH is the only one in which we’ve avoided the second Re spike without allowing a spike in the sampling proportion towards the present (after 2. Nov).</a:t>
            </a:r>
          </a:p>
          <a:p>
            <a:endParaRPr lang="en-US" dirty="0"/>
          </a:p>
          <a:p>
            <a:r>
              <a:rPr lang="en-US" dirty="0"/>
              <a:t>Proposal is that the spike in genome samples is artefactual, possibly because I sum confirmed cases in 1-week bins. More appropriate could be taking a rolling average of confirmed cases with a window width of 2 weeks.</a:t>
            </a:r>
          </a:p>
          <a:p>
            <a:endParaRPr lang="en-US" dirty="0"/>
          </a:p>
          <a:p>
            <a:r>
              <a:rPr lang="en-US" dirty="0"/>
              <a:t>For quick turn-around, I’ll just lower the sampling proportion a bit and try to down-sample from within the current alignment (keep the same clusters).</a:t>
            </a:r>
          </a:p>
        </p:txBody>
      </p:sp>
    </p:spTree>
    <p:extLst>
      <p:ext uri="{BB962C8B-B14F-4D97-AF65-F5344CB8AC3E}">
        <p14:creationId xmlns:p14="http://schemas.microsoft.com/office/powerpoint/2010/main" val="1073983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127ED1-2B3E-BC43-A3E4-323B7BB89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2867"/>
            <a:ext cx="5435600" cy="1905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137439-76E4-BB45-811E-D6FF5C583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72" y="4401925"/>
            <a:ext cx="6858000" cy="228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22A33C-6972-1E4A-B94E-7395EA61BD9E}"/>
              </a:ext>
            </a:extLst>
          </p:cNvPr>
          <p:cNvSpPr txBox="1"/>
          <p:nvPr/>
        </p:nvSpPr>
        <p:spPr>
          <a:xfrm>
            <a:off x="7274320" y="2297867"/>
            <a:ext cx="16028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truncated alignment, upper bound at 0.05 and sampling proportion change times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CABAD1-1C62-F64D-86CD-1AA7639F2FFE}"/>
              </a:ext>
            </a:extLst>
          </p:cNvPr>
          <p:cNvSpPr/>
          <p:nvPr/>
        </p:nvSpPr>
        <p:spPr>
          <a:xfrm>
            <a:off x="7274320" y="4738593"/>
            <a:ext cx="23515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D1C1D"/>
                </a:solidFill>
                <a:latin typeface="Slack-Lato"/>
              </a:rPr>
              <a:t>07.06: Same alignments as 03.06.</a:t>
            </a:r>
          </a:p>
          <a:p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Tim </a:t>
            </a:r>
            <a:r>
              <a:rPr lang="en-US" sz="1200" dirty="0"/>
              <a:t>added sampling change times for sequencing</a:t>
            </a:r>
            <a:r>
              <a:rPr lang="en-US" sz="1200" b="1" dirty="0"/>
              <a:t> </a:t>
            </a:r>
            <a:r>
              <a:rPr lang="en-US" sz="1200" dirty="0"/>
              <a:t>changes and sampling proportion upper bounds (5%)</a:t>
            </a:r>
            <a:r>
              <a:rPr lang="en-US" sz="1200" dirty="0">
                <a:solidFill>
                  <a:srgbClr val="1D1C1D"/>
                </a:solidFill>
                <a:latin typeface="Slack-Lato"/>
              </a:rPr>
              <a:t>. D</a:t>
            </a:r>
            <a:r>
              <a:rPr lang="en-US" sz="1200" dirty="0"/>
              <a:t>ouble-spike in Re in the second wave lesser but there still: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EEB96A-A9C6-FA44-8F26-A4921CBCF297}"/>
              </a:ext>
            </a:extLst>
          </p:cNvPr>
          <p:cNvSpPr txBox="1"/>
          <p:nvPr/>
        </p:nvSpPr>
        <p:spPr>
          <a:xfrm>
            <a:off x="6976672" y="4908609"/>
            <a:ext cx="107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698FD6B-E0C1-5648-8771-A517F7CE96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672" y="2170529"/>
            <a:ext cx="685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352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12428</TotalTime>
  <Words>2087</Words>
  <Application>Microsoft Macintosh PowerPoint</Application>
  <PresentationFormat>Widescreen</PresentationFormat>
  <Paragraphs>189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Slack-Lato</vt:lpstr>
      <vt:lpstr>Wingdings</vt:lpstr>
      <vt:lpstr>Office Theme</vt:lpstr>
      <vt:lpstr>Swiss SARS-CoV-2 Re comparison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Swiss SARS-CoV-2 Re comparison</dc:title>
  <dc:creator>Sarah</dc:creator>
  <cp:lastModifiedBy>Sarah</cp:lastModifiedBy>
  <cp:revision>61</cp:revision>
  <cp:lastPrinted>2021-08-19T08:04:23Z</cp:lastPrinted>
  <dcterms:created xsi:type="dcterms:W3CDTF">2021-06-08T10:36:59Z</dcterms:created>
  <dcterms:modified xsi:type="dcterms:W3CDTF">2021-08-21T06:36:15Z</dcterms:modified>
</cp:coreProperties>
</file>